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K Grotesk" charset="1" panose="00000500000000000000"/>
      <p:regular r:id="rId10"/>
    </p:embeddedFont>
    <p:embeddedFont>
      <p:font typeface="HK Grotesk Bold" charset="1" panose="00000800000000000000"/>
      <p:regular r:id="rId11"/>
    </p:embeddedFont>
    <p:embeddedFont>
      <p:font typeface="HK Grotesk Italics" charset="1" panose="00000500000000000000"/>
      <p:regular r:id="rId12"/>
    </p:embeddedFont>
    <p:embeddedFont>
      <p:font typeface="HK Grotesk Bold Italics" charset="1" panose="00000800000000000000"/>
      <p:regular r:id="rId13"/>
    </p:embeddedFont>
    <p:embeddedFont>
      <p:font typeface="HK Grotesk Light" charset="1" panose="00000400000000000000"/>
      <p:regular r:id="rId14"/>
    </p:embeddedFont>
    <p:embeddedFont>
      <p:font typeface="HK Grotesk Light Italics" charset="1" panose="00000400000000000000"/>
      <p:regular r:id="rId15"/>
    </p:embeddedFont>
    <p:embeddedFont>
      <p:font typeface="HK Grotesk Medium" charset="1" panose="00000600000000000000"/>
      <p:regular r:id="rId16"/>
    </p:embeddedFont>
    <p:embeddedFont>
      <p:font typeface="HK Grotesk Medium Italics" charset="1" panose="00000600000000000000"/>
      <p:regular r:id="rId17"/>
    </p:embeddedFont>
    <p:embeddedFont>
      <p:font typeface="HK Grotesk Semi-Bold" charset="1" panose="00000700000000000000"/>
      <p:regular r:id="rId18"/>
    </p:embeddedFont>
    <p:embeddedFont>
      <p:font typeface="HK Grotesk Semi-Bold Italics" charset="1" panose="000007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png>
</file>

<file path=ppt/media/image13.png>
</file>

<file path=ppt/media/image2.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sp>
        <p:nvSpPr>
          <p:cNvPr name="Freeform 2" id="2"/>
          <p:cNvSpPr/>
          <p:nvPr/>
        </p:nvSpPr>
        <p:spPr>
          <a:xfrm flipH="false" flipV="false" rot="1204637">
            <a:off x="-11522876" y="8232052"/>
            <a:ext cx="11359009" cy="4109896"/>
          </a:xfrm>
          <a:custGeom>
            <a:avLst/>
            <a:gdLst/>
            <a:ahLst/>
            <a:cxnLst/>
            <a:rect r="r" b="b" t="t" l="l"/>
            <a:pathLst>
              <a:path h="4109896" w="11359009">
                <a:moveTo>
                  <a:pt x="0" y="0"/>
                </a:moveTo>
                <a:lnTo>
                  <a:pt x="11359009" y="0"/>
                </a:lnTo>
                <a:lnTo>
                  <a:pt x="11359009" y="4109896"/>
                </a:lnTo>
                <a:lnTo>
                  <a:pt x="0" y="41098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851332" y="-3108940"/>
            <a:ext cx="18659536" cy="16963214"/>
          </a:xfrm>
          <a:custGeom>
            <a:avLst/>
            <a:gdLst/>
            <a:ahLst/>
            <a:cxnLst/>
            <a:rect r="r" b="b" t="t" l="l"/>
            <a:pathLst>
              <a:path h="16963214" w="18659536">
                <a:moveTo>
                  <a:pt x="0" y="0"/>
                </a:moveTo>
                <a:lnTo>
                  <a:pt x="18659536" y="0"/>
                </a:lnTo>
                <a:lnTo>
                  <a:pt x="18659536" y="16963214"/>
                </a:lnTo>
                <a:lnTo>
                  <a:pt x="0" y="1696321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8869276" y="3949696"/>
            <a:ext cx="8390024" cy="2271544"/>
          </a:xfrm>
          <a:prstGeom prst="rect">
            <a:avLst/>
          </a:prstGeom>
        </p:spPr>
        <p:txBody>
          <a:bodyPr anchor="t" rtlCol="false" tIns="0" lIns="0" bIns="0" rIns="0">
            <a:spAutoFit/>
          </a:bodyPr>
          <a:lstStyle/>
          <a:p>
            <a:pPr algn="ctr">
              <a:lnSpc>
                <a:spcPts val="8484"/>
              </a:lnSpc>
            </a:pPr>
            <a:r>
              <a:rPr lang="en-US" sz="10100">
                <a:solidFill>
                  <a:srgbClr val="CAE8FF"/>
                </a:solidFill>
                <a:latin typeface="HK Grotesk Bold"/>
              </a:rPr>
              <a:t>SOLUCIÓN DE RED PARA OZ</a:t>
            </a:r>
          </a:p>
        </p:txBody>
      </p:sp>
      <p:sp>
        <p:nvSpPr>
          <p:cNvPr name="TextBox 5" id="5"/>
          <p:cNvSpPr txBox="true"/>
          <p:nvPr/>
        </p:nvSpPr>
        <p:spPr>
          <a:xfrm rot="0">
            <a:off x="8869276" y="6116464"/>
            <a:ext cx="8390024" cy="863600"/>
          </a:xfrm>
          <a:prstGeom prst="rect">
            <a:avLst/>
          </a:prstGeom>
        </p:spPr>
        <p:txBody>
          <a:bodyPr anchor="t" rtlCol="false" tIns="0" lIns="0" bIns="0" rIns="0">
            <a:spAutoFit/>
          </a:bodyPr>
          <a:lstStyle/>
          <a:p>
            <a:pPr algn="ctr">
              <a:lnSpc>
                <a:spcPts val="7000"/>
              </a:lnSpc>
            </a:pPr>
            <a:r>
              <a:rPr lang="en-US" sz="5000" spc="400">
                <a:solidFill>
                  <a:srgbClr val="F4F6FC"/>
                </a:solidFill>
                <a:latin typeface="HK Grotesk Bold"/>
              </a:rPr>
              <a:t>Grupo 9</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sp>
        <p:nvSpPr>
          <p:cNvPr name="TextBox 2" id="2"/>
          <p:cNvSpPr txBox="true"/>
          <p:nvPr/>
        </p:nvSpPr>
        <p:spPr>
          <a:xfrm rot="-5400000">
            <a:off x="-2187257" y="3977957"/>
            <a:ext cx="8229600" cy="2331086"/>
          </a:xfrm>
          <a:prstGeom prst="rect">
            <a:avLst/>
          </a:prstGeom>
        </p:spPr>
        <p:txBody>
          <a:bodyPr anchor="t" rtlCol="false" tIns="0" lIns="0" bIns="0" rIns="0">
            <a:spAutoFit/>
          </a:bodyPr>
          <a:lstStyle/>
          <a:p>
            <a:pPr algn="ctr">
              <a:lnSpc>
                <a:spcPts val="19039"/>
              </a:lnSpc>
            </a:pPr>
            <a:r>
              <a:rPr lang="en-US" sz="13599">
                <a:solidFill>
                  <a:srgbClr val="CAE8FF">
                    <a:alpha val="9804"/>
                  </a:srgbClr>
                </a:solidFill>
                <a:latin typeface="HK Grotesk Bold"/>
              </a:rPr>
              <a:t>TABLA</a:t>
            </a:r>
          </a:p>
        </p:txBody>
      </p:sp>
      <p:sp>
        <p:nvSpPr>
          <p:cNvPr name="TextBox 3" id="3"/>
          <p:cNvSpPr txBox="true"/>
          <p:nvPr/>
        </p:nvSpPr>
        <p:spPr>
          <a:xfrm rot="-5400000">
            <a:off x="-618201" y="3977957"/>
            <a:ext cx="8229600" cy="2331086"/>
          </a:xfrm>
          <a:prstGeom prst="rect">
            <a:avLst/>
          </a:prstGeom>
        </p:spPr>
        <p:txBody>
          <a:bodyPr anchor="t" rtlCol="false" tIns="0" lIns="0" bIns="0" rIns="0">
            <a:spAutoFit/>
          </a:bodyPr>
          <a:lstStyle/>
          <a:p>
            <a:pPr algn="ctr">
              <a:lnSpc>
                <a:spcPts val="19039"/>
              </a:lnSpc>
            </a:pPr>
            <a:r>
              <a:rPr lang="en-US" sz="13599">
                <a:solidFill>
                  <a:srgbClr val="CAE8FF">
                    <a:alpha val="9804"/>
                  </a:srgbClr>
                </a:solidFill>
                <a:latin typeface="HK Grotesk Bold"/>
              </a:rPr>
              <a:t>TABLA</a:t>
            </a:r>
          </a:p>
        </p:txBody>
      </p:sp>
      <p:sp>
        <p:nvSpPr>
          <p:cNvPr name="TextBox 4" id="4"/>
          <p:cNvSpPr txBox="true"/>
          <p:nvPr/>
        </p:nvSpPr>
        <p:spPr>
          <a:xfrm rot="-5400000">
            <a:off x="950855" y="3977957"/>
            <a:ext cx="8229600" cy="2331086"/>
          </a:xfrm>
          <a:prstGeom prst="rect">
            <a:avLst/>
          </a:prstGeom>
        </p:spPr>
        <p:txBody>
          <a:bodyPr anchor="t" rtlCol="false" tIns="0" lIns="0" bIns="0" rIns="0">
            <a:spAutoFit/>
          </a:bodyPr>
          <a:lstStyle/>
          <a:p>
            <a:pPr algn="ctr">
              <a:lnSpc>
                <a:spcPts val="19039"/>
              </a:lnSpc>
            </a:pPr>
            <a:r>
              <a:rPr lang="en-US" sz="13599">
                <a:solidFill>
                  <a:srgbClr val="CAE8FF">
                    <a:alpha val="9804"/>
                  </a:srgbClr>
                </a:solidFill>
                <a:latin typeface="HK Grotesk Bold"/>
              </a:rPr>
              <a:t>TABLA</a:t>
            </a:r>
          </a:p>
        </p:txBody>
      </p:sp>
      <p:sp>
        <p:nvSpPr>
          <p:cNvPr name="TextBox 5" id="5"/>
          <p:cNvSpPr txBox="true"/>
          <p:nvPr/>
        </p:nvSpPr>
        <p:spPr>
          <a:xfrm rot="-5400000">
            <a:off x="2519911" y="3977957"/>
            <a:ext cx="8229600" cy="2331086"/>
          </a:xfrm>
          <a:prstGeom prst="rect">
            <a:avLst/>
          </a:prstGeom>
        </p:spPr>
        <p:txBody>
          <a:bodyPr anchor="t" rtlCol="false" tIns="0" lIns="0" bIns="0" rIns="0">
            <a:spAutoFit/>
          </a:bodyPr>
          <a:lstStyle/>
          <a:p>
            <a:pPr algn="ctr">
              <a:lnSpc>
                <a:spcPts val="19039"/>
              </a:lnSpc>
            </a:pPr>
            <a:r>
              <a:rPr lang="en-US" sz="13599">
                <a:solidFill>
                  <a:srgbClr val="CAE8FF">
                    <a:alpha val="9804"/>
                  </a:srgbClr>
                </a:solidFill>
                <a:latin typeface="HK Grotesk Bold"/>
              </a:rPr>
              <a:t>TABLA</a:t>
            </a:r>
          </a:p>
        </p:txBody>
      </p:sp>
      <p:sp>
        <p:nvSpPr>
          <p:cNvPr name="TextBox 6" id="6"/>
          <p:cNvSpPr txBox="true"/>
          <p:nvPr/>
        </p:nvSpPr>
        <p:spPr>
          <a:xfrm rot="-5400000">
            <a:off x="4088967" y="3977957"/>
            <a:ext cx="8229600" cy="2331086"/>
          </a:xfrm>
          <a:prstGeom prst="rect">
            <a:avLst/>
          </a:prstGeom>
        </p:spPr>
        <p:txBody>
          <a:bodyPr anchor="t" rtlCol="false" tIns="0" lIns="0" bIns="0" rIns="0">
            <a:spAutoFit/>
          </a:bodyPr>
          <a:lstStyle/>
          <a:p>
            <a:pPr algn="ctr">
              <a:lnSpc>
                <a:spcPts val="19039"/>
              </a:lnSpc>
            </a:pPr>
            <a:r>
              <a:rPr lang="en-US" sz="13599">
                <a:solidFill>
                  <a:srgbClr val="CAE8FF">
                    <a:alpha val="9804"/>
                  </a:srgbClr>
                </a:solidFill>
                <a:latin typeface="HK Grotesk Bold"/>
              </a:rPr>
              <a:t>TABLA</a:t>
            </a:r>
          </a:p>
        </p:txBody>
      </p:sp>
      <p:sp>
        <p:nvSpPr>
          <p:cNvPr name="TextBox 7" id="7"/>
          <p:cNvSpPr txBox="true"/>
          <p:nvPr/>
        </p:nvSpPr>
        <p:spPr>
          <a:xfrm rot="-5400000">
            <a:off x="5658023" y="3977957"/>
            <a:ext cx="8229600" cy="2331086"/>
          </a:xfrm>
          <a:prstGeom prst="rect">
            <a:avLst/>
          </a:prstGeom>
        </p:spPr>
        <p:txBody>
          <a:bodyPr anchor="t" rtlCol="false" tIns="0" lIns="0" bIns="0" rIns="0">
            <a:spAutoFit/>
          </a:bodyPr>
          <a:lstStyle/>
          <a:p>
            <a:pPr algn="ctr">
              <a:lnSpc>
                <a:spcPts val="19039"/>
              </a:lnSpc>
            </a:pPr>
            <a:r>
              <a:rPr lang="en-US" sz="13599">
                <a:solidFill>
                  <a:srgbClr val="CAE8FF">
                    <a:alpha val="9804"/>
                  </a:srgbClr>
                </a:solidFill>
                <a:latin typeface="HK Grotesk Bold"/>
              </a:rPr>
              <a:t>TABLA</a:t>
            </a:r>
          </a:p>
        </p:txBody>
      </p:sp>
      <p:sp>
        <p:nvSpPr>
          <p:cNvPr name="TextBox 8" id="8"/>
          <p:cNvSpPr txBox="true"/>
          <p:nvPr/>
        </p:nvSpPr>
        <p:spPr>
          <a:xfrm rot="-5400000">
            <a:off x="7227080" y="3977957"/>
            <a:ext cx="8229600" cy="2331086"/>
          </a:xfrm>
          <a:prstGeom prst="rect">
            <a:avLst/>
          </a:prstGeom>
        </p:spPr>
        <p:txBody>
          <a:bodyPr anchor="t" rtlCol="false" tIns="0" lIns="0" bIns="0" rIns="0">
            <a:spAutoFit/>
          </a:bodyPr>
          <a:lstStyle/>
          <a:p>
            <a:pPr algn="ctr">
              <a:lnSpc>
                <a:spcPts val="19039"/>
              </a:lnSpc>
            </a:pPr>
            <a:r>
              <a:rPr lang="en-US" sz="13599">
                <a:solidFill>
                  <a:srgbClr val="CAE8FF">
                    <a:alpha val="9804"/>
                  </a:srgbClr>
                </a:solidFill>
                <a:latin typeface="HK Grotesk Bold"/>
              </a:rPr>
              <a:t>TABLA</a:t>
            </a:r>
          </a:p>
        </p:txBody>
      </p:sp>
      <p:sp>
        <p:nvSpPr>
          <p:cNvPr name="TextBox 9" id="9"/>
          <p:cNvSpPr txBox="true"/>
          <p:nvPr/>
        </p:nvSpPr>
        <p:spPr>
          <a:xfrm rot="-5400000">
            <a:off x="8796136" y="3977957"/>
            <a:ext cx="8229600" cy="2331086"/>
          </a:xfrm>
          <a:prstGeom prst="rect">
            <a:avLst/>
          </a:prstGeom>
        </p:spPr>
        <p:txBody>
          <a:bodyPr anchor="t" rtlCol="false" tIns="0" lIns="0" bIns="0" rIns="0">
            <a:spAutoFit/>
          </a:bodyPr>
          <a:lstStyle/>
          <a:p>
            <a:pPr algn="ctr">
              <a:lnSpc>
                <a:spcPts val="19039"/>
              </a:lnSpc>
            </a:pPr>
            <a:r>
              <a:rPr lang="en-US" sz="13599">
                <a:solidFill>
                  <a:srgbClr val="CAE8FF">
                    <a:alpha val="9804"/>
                  </a:srgbClr>
                </a:solidFill>
                <a:latin typeface="HK Grotesk Bold"/>
              </a:rPr>
              <a:t>TABLA</a:t>
            </a:r>
          </a:p>
        </p:txBody>
      </p:sp>
      <p:sp>
        <p:nvSpPr>
          <p:cNvPr name="TextBox 10" id="10"/>
          <p:cNvSpPr txBox="true"/>
          <p:nvPr/>
        </p:nvSpPr>
        <p:spPr>
          <a:xfrm rot="-5400000">
            <a:off x="10365192" y="3977957"/>
            <a:ext cx="8229600" cy="2331086"/>
          </a:xfrm>
          <a:prstGeom prst="rect">
            <a:avLst/>
          </a:prstGeom>
        </p:spPr>
        <p:txBody>
          <a:bodyPr anchor="t" rtlCol="false" tIns="0" lIns="0" bIns="0" rIns="0">
            <a:spAutoFit/>
          </a:bodyPr>
          <a:lstStyle/>
          <a:p>
            <a:pPr algn="ctr">
              <a:lnSpc>
                <a:spcPts val="19039"/>
              </a:lnSpc>
            </a:pPr>
            <a:r>
              <a:rPr lang="en-US" sz="13599">
                <a:solidFill>
                  <a:srgbClr val="CAE8FF">
                    <a:alpha val="9804"/>
                  </a:srgbClr>
                </a:solidFill>
                <a:latin typeface="HK Grotesk Bold"/>
              </a:rPr>
              <a:t>TABLA</a:t>
            </a:r>
          </a:p>
        </p:txBody>
      </p:sp>
      <p:sp>
        <p:nvSpPr>
          <p:cNvPr name="TextBox 11" id="11"/>
          <p:cNvSpPr txBox="true"/>
          <p:nvPr/>
        </p:nvSpPr>
        <p:spPr>
          <a:xfrm rot="-5400000">
            <a:off x="11934248" y="3977957"/>
            <a:ext cx="8229600" cy="2331086"/>
          </a:xfrm>
          <a:prstGeom prst="rect">
            <a:avLst/>
          </a:prstGeom>
        </p:spPr>
        <p:txBody>
          <a:bodyPr anchor="t" rtlCol="false" tIns="0" lIns="0" bIns="0" rIns="0">
            <a:spAutoFit/>
          </a:bodyPr>
          <a:lstStyle/>
          <a:p>
            <a:pPr algn="ctr">
              <a:lnSpc>
                <a:spcPts val="19039"/>
              </a:lnSpc>
            </a:pPr>
            <a:r>
              <a:rPr lang="en-US" sz="13599">
                <a:solidFill>
                  <a:srgbClr val="CAE8FF">
                    <a:alpha val="9804"/>
                  </a:srgbClr>
                </a:solidFill>
                <a:latin typeface="HK Grotesk Bold"/>
              </a:rPr>
              <a:t>TABLA</a:t>
            </a:r>
          </a:p>
        </p:txBody>
      </p:sp>
      <p:sp>
        <p:nvSpPr>
          <p:cNvPr name="Freeform 12" id="12"/>
          <p:cNvSpPr/>
          <p:nvPr/>
        </p:nvSpPr>
        <p:spPr>
          <a:xfrm flipH="false" flipV="false" rot="0">
            <a:off x="241788" y="3978097"/>
            <a:ext cx="17804424" cy="2330805"/>
          </a:xfrm>
          <a:custGeom>
            <a:avLst/>
            <a:gdLst/>
            <a:ahLst/>
            <a:cxnLst/>
            <a:rect r="r" b="b" t="t" l="l"/>
            <a:pathLst>
              <a:path h="2330805" w="17804424">
                <a:moveTo>
                  <a:pt x="0" y="0"/>
                </a:moveTo>
                <a:lnTo>
                  <a:pt x="17804424" y="0"/>
                </a:lnTo>
                <a:lnTo>
                  <a:pt x="17804424" y="2330806"/>
                </a:lnTo>
                <a:lnTo>
                  <a:pt x="0" y="2330806"/>
                </a:lnTo>
                <a:lnTo>
                  <a:pt x="0" y="0"/>
                </a:lnTo>
                <a:close/>
              </a:path>
            </a:pathLst>
          </a:custGeom>
          <a:blipFill>
            <a:blip r:embed="rId2"/>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p:cSld>
    <p:bg>
      <p:bgPr>
        <a:solidFill>
          <a:srgbClr val="050A30"/>
        </a:solidFill>
      </p:bgPr>
    </p:bg>
    <p:spTree>
      <p:nvGrpSpPr>
        <p:cNvPr id="1" name=""/>
        <p:cNvGrpSpPr/>
        <p:nvPr/>
      </p:nvGrpSpPr>
      <p:grpSpPr>
        <a:xfrm>
          <a:off x="0" y="0"/>
          <a:ext cx="0" cy="0"/>
          <a:chOff x="0" y="0"/>
          <a:chExt cx="0" cy="0"/>
        </a:xfrm>
      </p:grpSpPr>
      <p:sp>
        <p:nvSpPr>
          <p:cNvPr name="TextBox 2" id="2"/>
          <p:cNvSpPr txBox="true"/>
          <p:nvPr/>
        </p:nvSpPr>
        <p:spPr>
          <a:xfrm rot="-5400000">
            <a:off x="-1914974" y="4098310"/>
            <a:ext cx="10287000" cy="2090379"/>
          </a:xfrm>
          <a:prstGeom prst="rect">
            <a:avLst/>
          </a:prstGeom>
        </p:spPr>
        <p:txBody>
          <a:bodyPr anchor="t" rtlCol="false" tIns="0" lIns="0" bIns="0" rIns="0">
            <a:spAutoFit/>
          </a:bodyPr>
          <a:lstStyle/>
          <a:p>
            <a:pPr algn="ctr">
              <a:lnSpc>
                <a:spcPts val="17080"/>
              </a:lnSpc>
            </a:pPr>
            <a:r>
              <a:rPr lang="en-US" sz="12200">
                <a:solidFill>
                  <a:srgbClr val="CAE8FF"/>
                </a:solidFill>
                <a:latin typeface="HK Grotesk Bold"/>
              </a:rPr>
              <a:t>CONCLUSIÓN</a:t>
            </a:r>
          </a:p>
        </p:txBody>
      </p:sp>
      <p:sp>
        <p:nvSpPr>
          <p:cNvPr name="TextBox 3" id="3"/>
          <p:cNvSpPr txBox="true"/>
          <p:nvPr/>
        </p:nvSpPr>
        <p:spPr>
          <a:xfrm rot="0">
            <a:off x="4495417" y="581025"/>
            <a:ext cx="13390554" cy="9058275"/>
          </a:xfrm>
          <a:prstGeom prst="rect">
            <a:avLst/>
          </a:prstGeom>
        </p:spPr>
        <p:txBody>
          <a:bodyPr anchor="t" rtlCol="false" tIns="0" lIns="0" bIns="0" rIns="0">
            <a:spAutoFit/>
          </a:bodyPr>
          <a:lstStyle/>
          <a:p>
            <a:pPr algn="just">
              <a:lnSpc>
                <a:spcPts val="4200"/>
              </a:lnSpc>
            </a:pPr>
            <a:r>
              <a:rPr lang="en-US" sz="3000">
                <a:solidFill>
                  <a:srgbClr val="F4F6FC"/>
                </a:solidFill>
                <a:latin typeface="HK Grotesk Medium"/>
              </a:rPr>
              <a:t>La solución de red diseñada e implementada para Oz cumple de manera satisfactoria con los objetivos planteados por el comité y los requerimientos de cada ISP.</a:t>
            </a:r>
          </a:p>
          <a:p>
            <a:pPr algn="just">
              <a:lnSpc>
                <a:spcPts val="4200"/>
              </a:lnSpc>
            </a:pPr>
            <a:r>
              <a:rPr lang="en-US" sz="3000">
                <a:solidFill>
                  <a:srgbClr val="F4F6FC"/>
                </a:solidFill>
                <a:latin typeface="HK Grotesk Medium"/>
              </a:rPr>
              <a:t>Mediante el uso de tecnologías de vanguardia como BGP, OSPF, EIGRP, LACP y tunelización IPv6, se desarrolló una red robusta, escalable y altamente disponible para soportar el crecimiento en demanda de Oz.</a:t>
            </a:r>
          </a:p>
          <a:p>
            <a:pPr algn="just">
              <a:lnSpc>
                <a:spcPts val="4200"/>
              </a:lnSpc>
            </a:pPr>
            <a:r>
              <a:rPr lang="en-US" sz="3000">
                <a:solidFill>
                  <a:srgbClr val="F4F6FC"/>
                </a:solidFill>
                <a:latin typeface="HK Grotesk Medium"/>
              </a:rPr>
              <a:t>Las topologías seleccionadas, así como los protocolos de enrutamiento implementados, proveen optimización en el tráfico de la red, balanceo de carga y convergencia rápida ante fallos.</a:t>
            </a:r>
          </a:p>
          <a:p>
            <a:pPr algn="just">
              <a:lnSpc>
                <a:spcPts val="4200"/>
              </a:lnSpc>
            </a:pPr>
            <a:r>
              <a:rPr lang="en-US" sz="3000">
                <a:solidFill>
                  <a:srgbClr val="F4F6FC"/>
                </a:solidFill>
                <a:latin typeface="HK Grotesk Medium"/>
              </a:rPr>
              <a:t>El direccionamiento IP diseñado soporta eficientemente la cantidad de hosts necesarios hoy y la proyección futura, gracias a la migración a IPv6 realizada.</a:t>
            </a:r>
          </a:p>
          <a:p>
            <a:pPr algn="just">
              <a:lnSpc>
                <a:spcPts val="4200"/>
              </a:lnSpc>
            </a:pPr>
            <a:r>
              <a:rPr lang="en-US" sz="3000">
                <a:solidFill>
                  <a:srgbClr val="F4F6FC"/>
                </a:solidFill>
                <a:latin typeface="HK Grotesk Medium"/>
              </a:rPr>
              <a:t>La solución propuesta es eficiente técnicamente, simple en su operación y administración, de bajo costo en equipamiento y fácil escalabilidad.</a:t>
            </a:r>
          </a:p>
          <a:p>
            <a:pPr algn="just">
              <a:lnSpc>
                <a:spcPts val="4200"/>
              </a:lnSpc>
            </a:pPr>
            <a:r>
              <a:rPr lang="en-US" sz="3000">
                <a:solidFill>
                  <a:srgbClr val="F4F6FC"/>
                </a:solidFill>
                <a:latin typeface="HK Grotesk Medium"/>
              </a:rPr>
              <a:t>Por estos motivos, consideramos que nuestra solución de red supera ampliamente las expectativas y requisitos establecidos, por lo que estamos seguros de que Oz quedará sumamente satisfecho y podrá enfrentar su crecimiento en telecomunicaciones de manera sólida y con visión de futuro.</a:t>
            </a:r>
          </a:p>
        </p:txBody>
      </p:sp>
      <p:sp>
        <p:nvSpPr>
          <p:cNvPr name="TextBox 4" id="4"/>
          <p:cNvSpPr txBox="true"/>
          <p:nvPr/>
        </p:nvSpPr>
        <p:spPr>
          <a:xfrm rot="-5400000">
            <a:off x="-3424048" y="4098310"/>
            <a:ext cx="10287000" cy="2090379"/>
          </a:xfrm>
          <a:prstGeom prst="rect">
            <a:avLst/>
          </a:prstGeom>
        </p:spPr>
        <p:txBody>
          <a:bodyPr anchor="t" rtlCol="false" tIns="0" lIns="0" bIns="0" rIns="0">
            <a:spAutoFit/>
          </a:bodyPr>
          <a:lstStyle/>
          <a:p>
            <a:pPr algn="ctr">
              <a:lnSpc>
                <a:spcPts val="17080"/>
              </a:lnSpc>
            </a:pPr>
            <a:r>
              <a:rPr lang="en-US" sz="12200">
                <a:solidFill>
                  <a:srgbClr val="CAE8FF"/>
                </a:solidFill>
                <a:latin typeface="HK Grotesk Bold"/>
              </a:rPr>
              <a:t>CONCLUSIÓN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sp>
        <p:nvSpPr>
          <p:cNvPr name="TextBox 2" id="2"/>
          <p:cNvSpPr txBox="true"/>
          <p:nvPr/>
        </p:nvSpPr>
        <p:spPr>
          <a:xfrm rot="0">
            <a:off x="1028700" y="4640613"/>
            <a:ext cx="16230600" cy="1415349"/>
          </a:xfrm>
          <a:prstGeom prst="rect">
            <a:avLst/>
          </a:prstGeom>
        </p:spPr>
        <p:txBody>
          <a:bodyPr anchor="t" rtlCol="false" tIns="0" lIns="0" bIns="0" rIns="0">
            <a:spAutoFit/>
          </a:bodyPr>
          <a:lstStyle/>
          <a:p>
            <a:pPr algn="ctr">
              <a:lnSpc>
                <a:spcPts val="10080"/>
              </a:lnSpc>
            </a:pPr>
            <a:r>
              <a:rPr lang="en-US" sz="12000">
                <a:solidFill>
                  <a:srgbClr val="CAE8FF"/>
                </a:solidFill>
                <a:latin typeface="HK Grotesk Bold"/>
              </a:rPr>
              <a:t>GRACIAS</a:t>
            </a:r>
          </a:p>
        </p:txBody>
      </p:sp>
      <p:sp>
        <p:nvSpPr>
          <p:cNvPr name="Freeform 3" id="3"/>
          <p:cNvSpPr/>
          <p:nvPr/>
        </p:nvSpPr>
        <p:spPr>
          <a:xfrm flipH="false" flipV="false" rot="0">
            <a:off x="12722671" y="-2258858"/>
            <a:ext cx="18659536" cy="16963214"/>
          </a:xfrm>
          <a:custGeom>
            <a:avLst/>
            <a:gdLst/>
            <a:ahLst/>
            <a:cxnLst/>
            <a:rect r="r" b="b" t="t" l="l"/>
            <a:pathLst>
              <a:path h="16963214" w="18659536">
                <a:moveTo>
                  <a:pt x="0" y="0"/>
                </a:moveTo>
                <a:lnTo>
                  <a:pt x="18659536" y="0"/>
                </a:lnTo>
                <a:lnTo>
                  <a:pt x="18659536" y="16963214"/>
                </a:lnTo>
                <a:lnTo>
                  <a:pt x="0" y="1696321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3094207" y="-2258858"/>
            <a:ext cx="18659536" cy="16963214"/>
          </a:xfrm>
          <a:custGeom>
            <a:avLst/>
            <a:gdLst/>
            <a:ahLst/>
            <a:cxnLst/>
            <a:rect r="r" b="b" t="t" l="l"/>
            <a:pathLst>
              <a:path h="16963214" w="18659536">
                <a:moveTo>
                  <a:pt x="0" y="0"/>
                </a:moveTo>
                <a:lnTo>
                  <a:pt x="18659536" y="0"/>
                </a:lnTo>
                <a:lnTo>
                  <a:pt x="18659536" y="16963214"/>
                </a:lnTo>
                <a:lnTo>
                  <a:pt x="0" y="1696321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050A30"/>
        </a:solidFill>
      </p:bgPr>
    </p:bg>
    <p:spTree>
      <p:nvGrpSpPr>
        <p:cNvPr id="1" name=""/>
        <p:cNvGrpSpPr/>
        <p:nvPr/>
      </p:nvGrpSpPr>
      <p:grpSpPr>
        <a:xfrm>
          <a:off x="0" y="0"/>
          <a:ext cx="0" cy="0"/>
          <a:chOff x="0" y="0"/>
          <a:chExt cx="0" cy="0"/>
        </a:xfrm>
      </p:grpSpPr>
      <p:sp>
        <p:nvSpPr>
          <p:cNvPr name="TextBox 2" id="2"/>
          <p:cNvSpPr txBox="true"/>
          <p:nvPr/>
        </p:nvSpPr>
        <p:spPr>
          <a:xfrm rot="0">
            <a:off x="2089772" y="279463"/>
            <a:ext cx="14108457" cy="2331086"/>
          </a:xfrm>
          <a:prstGeom prst="rect">
            <a:avLst/>
          </a:prstGeom>
        </p:spPr>
        <p:txBody>
          <a:bodyPr anchor="t" rtlCol="false" tIns="0" lIns="0" bIns="0" rIns="0">
            <a:spAutoFit/>
          </a:bodyPr>
          <a:lstStyle/>
          <a:p>
            <a:pPr algn="ctr">
              <a:lnSpc>
                <a:spcPts val="19039"/>
              </a:lnSpc>
            </a:pPr>
            <a:r>
              <a:rPr lang="en-US" sz="13599">
                <a:solidFill>
                  <a:srgbClr val="6CE5E8">
                    <a:alpha val="16863"/>
                  </a:srgbClr>
                </a:solidFill>
                <a:latin typeface="HK Grotesk Bold"/>
              </a:rPr>
              <a:t>INTRODUCCION</a:t>
            </a:r>
          </a:p>
        </p:txBody>
      </p:sp>
      <p:sp>
        <p:nvSpPr>
          <p:cNvPr name="TextBox 3" id="3"/>
          <p:cNvSpPr txBox="true"/>
          <p:nvPr/>
        </p:nvSpPr>
        <p:spPr>
          <a:xfrm rot="0">
            <a:off x="2089772" y="1678333"/>
            <a:ext cx="14108457" cy="2331086"/>
          </a:xfrm>
          <a:prstGeom prst="rect">
            <a:avLst/>
          </a:prstGeom>
        </p:spPr>
        <p:txBody>
          <a:bodyPr anchor="t" rtlCol="false" tIns="0" lIns="0" bIns="0" rIns="0">
            <a:spAutoFit/>
          </a:bodyPr>
          <a:lstStyle/>
          <a:p>
            <a:pPr algn="ctr">
              <a:lnSpc>
                <a:spcPts val="19039"/>
              </a:lnSpc>
            </a:pPr>
            <a:r>
              <a:rPr lang="en-US" sz="13599">
                <a:solidFill>
                  <a:srgbClr val="6CE5E8">
                    <a:alpha val="16863"/>
                  </a:srgbClr>
                </a:solidFill>
                <a:latin typeface="HK Grotesk Bold"/>
              </a:rPr>
              <a:t>INTRODUCCION</a:t>
            </a:r>
          </a:p>
        </p:txBody>
      </p:sp>
      <p:sp>
        <p:nvSpPr>
          <p:cNvPr name="TextBox 4" id="4"/>
          <p:cNvSpPr txBox="true"/>
          <p:nvPr/>
        </p:nvSpPr>
        <p:spPr>
          <a:xfrm rot="0">
            <a:off x="2089772" y="3146396"/>
            <a:ext cx="14108457" cy="2331086"/>
          </a:xfrm>
          <a:prstGeom prst="rect">
            <a:avLst/>
          </a:prstGeom>
        </p:spPr>
        <p:txBody>
          <a:bodyPr anchor="t" rtlCol="false" tIns="0" lIns="0" bIns="0" rIns="0">
            <a:spAutoFit/>
          </a:bodyPr>
          <a:lstStyle/>
          <a:p>
            <a:pPr algn="ctr">
              <a:lnSpc>
                <a:spcPts val="19039"/>
              </a:lnSpc>
            </a:pPr>
            <a:r>
              <a:rPr lang="en-US" sz="13599">
                <a:solidFill>
                  <a:srgbClr val="6CE5E8">
                    <a:alpha val="16863"/>
                  </a:srgbClr>
                </a:solidFill>
                <a:latin typeface="HK Grotesk Bold"/>
              </a:rPr>
              <a:t>INTRODUCCION</a:t>
            </a:r>
          </a:p>
        </p:txBody>
      </p:sp>
      <p:sp>
        <p:nvSpPr>
          <p:cNvPr name="TextBox 5" id="5"/>
          <p:cNvSpPr txBox="true"/>
          <p:nvPr/>
        </p:nvSpPr>
        <p:spPr>
          <a:xfrm rot="0">
            <a:off x="2089772" y="4545266"/>
            <a:ext cx="14108457" cy="2331086"/>
          </a:xfrm>
          <a:prstGeom prst="rect">
            <a:avLst/>
          </a:prstGeom>
        </p:spPr>
        <p:txBody>
          <a:bodyPr anchor="t" rtlCol="false" tIns="0" lIns="0" bIns="0" rIns="0">
            <a:spAutoFit/>
          </a:bodyPr>
          <a:lstStyle/>
          <a:p>
            <a:pPr algn="ctr">
              <a:lnSpc>
                <a:spcPts val="19039"/>
              </a:lnSpc>
            </a:pPr>
            <a:r>
              <a:rPr lang="en-US" sz="13599">
                <a:solidFill>
                  <a:srgbClr val="6CE5E8">
                    <a:alpha val="16863"/>
                  </a:srgbClr>
                </a:solidFill>
                <a:latin typeface="HK Grotesk Bold"/>
              </a:rPr>
              <a:t>INTRODUCCION</a:t>
            </a:r>
          </a:p>
        </p:txBody>
      </p:sp>
      <p:sp>
        <p:nvSpPr>
          <p:cNvPr name="TextBox 6" id="6"/>
          <p:cNvSpPr txBox="true"/>
          <p:nvPr/>
        </p:nvSpPr>
        <p:spPr>
          <a:xfrm rot="0">
            <a:off x="2089772" y="6010882"/>
            <a:ext cx="14108457" cy="2331086"/>
          </a:xfrm>
          <a:prstGeom prst="rect">
            <a:avLst/>
          </a:prstGeom>
        </p:spPr>
        <p:txBody>
          <a:bodyPr anchor="t" rtlCol="false" tIns="0" lIns="0" bIns="0" rIns="0">
            <a:spAutoFit/>
          </a:bodyPr>
          <a:lstStyle/>
          <a:p>
            <a:pPr algn="ctr">
              <a:lnSpc>
                <a:spcPts val="19039"/>
              </a:lnSpc>
            </a:pPr>
            <a:r>
              <a:rPr lang="en-US" sz="13599">
                <a:solidFill>
                  <a:srgbClr val="6CE5E8">
                    <a:alpha val="16863"/>
                  </a:srgbClr>
                </a:solidFill>
                <a:latin typeface="HK Grotesk Bold"/>
              </a:rPr>
              <a:t>INTRODUCCION</a:t>
            </a:r>
          </a:p>
        </p:txBody>
      </p:sp>
      <p:sp>
        <p:nvSpPr>
          <p:cNvPr name="TextBox 7" id="7"/>
          <p:cNvSpPr txBox="true"/>
          <p:nvPr/>
        </p:nvSpPr>
        <p:spPr>
          <a:xfrm rot="0">
            <a:off x="2089772" y="7409752"/>
            <a:ext cx="14108457" cy="2331086"/>
          </a:xfrm>
          <a:prstGeom prst="rect">
            <a:avLst/>
          </a:prstGeom>
        </p:spPr>
        <p:txBody>
          <a:bodyPr anchor="t" rtlCol="false" tIns="0" lIns="0" bIns="0" rIns="0">
            <a:spAutoFit/>
          </a:bodyPr>
          <a:lstStyle/>
          <a:p>
            <a:pPr algn="ctr">
              <a:lnSpc>
                <a:spcPts val="19039"/>
              </a:lnSpc>
            </a:pPr>
            <a:r>
              <a:rPr lang="en-US" sz="13599">
                <a:solidFill>
                  <a:srgbClr val="6CE5E8">
                    <a:alpha val="16863"/>
                  </a:srgbClr>
                </a:solidFill>
                <a:latin typeface="HK Grotesk Bold"/>
              </a:rPr>
              <a:t>INTRODUCCION</a:t>
            </a:r>
          </a:p>
        </p:txBody>
      </p:sp>
      <p:sp>
        <p:nvSpPr>
          <p:cNvPr name="TextBox 8" id="8"/>
          <p:cNvSpPr txBox="true"/>
          <p:nvPr/>
        </p:nvSpPr>
        <p:spPr>
          <a:xfrm rot="0">
            <a:off x="4593588" y="1244889"/>
            <a:ext cx="9100825" cy="3297555"/>
          </a:xfrm>
          <a:prstGeom prst="rect">
            <a:avLst/>
          </a:prstGeom>
        </p:spPr>
        <p:txBody>
          <a:bodyPr anchor="t" rtlCol="false" tIns="0" lIns="0" bIns="0" rIns="0">
            <a:spAutoFit/>
          </a:bodyPr>
          <a:lstStyle/>
          <a:p>
            <a:pPr algn="ctr" marL="0" indent="0" lvl="0">
              <a:lnSpc>
                <a:spcPts val="5039"/>
              </a:lnSpc>
              <a:spcBef>
                <a:spcPct val="0"/>
              </a:spcBef>
            </a:pPr>
            <a:r>
              <a:rPr lang="en-US" sz="3599" u="sng">
                <a:solidFill>
                  <a:srgbClr val="F4F6FC"/>
                </a:solidFill>
                <a:latin typeface="HK Grotesk Bold"/>
              </a:rPr>
              <a:t>C</a:t>
            </a:r>
            <a:r>
              <a:rPr lang="en-US" sz="3599" strike="noStrike" u="sng">
                <a:solidFill>
                  <a:srgbClr val="F4F6FC"/>
                </a:solidFill>
                <a:latin typeface="HK Grotesk Bold"/>
              </a:rPr>
              <a:t>ontexto:</a:t>
            </a:r>
            <a:r>
              <a:rPr lang="en-US" sz="3599" strike="noStrike" u="none">
                <a:solidFill>
                  <a:srgbClr val="F4F6FC"/>
                </a:solidFill>
                <a:latin typeface="HK Grotesk Bold"/>
              </a:rPr>
              <a:t> </a:t>
            </a:r>
          </a:p>
          <a:p>
            <a:pPr algn="ctr" marL="0" indent="0" lvl="0">
              <a:lnSpc>
                <a:spcPts val="4200"/>
              </a:lnSpc>
              <a:spcBef>
                <a:spcPct val="0"/>
              </a:spcBef>
            </a:pPr>
            <a:r>
              <a:rPr lang="en-US" sz="3000" strike="noStrike" u="none">
                <a:solidFill>
                  <a:srgbClr val="F4F6FC"/>
                </a:solidFill>
                <a:latin typeface="HK Grotesk"/>
              </a:rPr>
              <a:t>Oz es un país ficticio que está buscando ampliar su red nacional con 3 importantes ISP (Akado, Yota y Rostelecom) ya que su infraestructura actual no abastece la demanda. Se formó un comité entre Oz y los ISP para encontrar una solución</a:t>
            </a:r>
          </a:p>
        </p:txBody>
      </p:sp>
      <p:sp>
        <p:nvSpPr>
          <p:cNvPr name="TextBox 9" id="9"/>
          <p:cNvSpPr txBox="true"/>
          <p:nvPr/>
        </p:nvSpPr>
        <p:spPr>
          <a:xfrm rot="0">
            <a:off x="4593588" y="1244889"/>
            <a:ext cx="9100825" cy="3297555"/>
          </a:xfrm>
          <a:prstGeom prst="rect">
            <a:avLst/>
          </a:prstGeom>
        </p:spPr>
        <p:txBody>
          <a:bodyPr anchor="t" rtlCol="false" tIns="0" lIns="0" bIns="0" rIns="0">
            <a:spAutoFit/>
          </a:bodyPr>
          <a:lstStyle/>
          <a:p>
            <a:pPr algn="ctr" marL="0" indent="0" lvl="0">
              <a:lnSpc>
                <a:spcPts val="5039"/>
              </a:lnSpc>
              <a:spcBef>
                <a:spcPct val="0"/>
              </a:spcBef>
            </a:pPr>
            <a:r>
              <a:rPr lang="en-US" sz="3599" u="sng">
                <a:solidFill>
                  <a:srgbClr val="F4F6FC"/>
                </a:solidFill>
                <a:latin typeface="HK Grotesk Bold"/>
              </a:rPr>
              <a:t>C</a:t>
            </a:r>
            <a:r>
              <a:rPr lang="en-US" sz="3599" strike="noStrike" u="sng">
                <a:solidFill>
                  <a:srgbClr val="F4F6FC"/>
                </a:solidFill>
                <a:latin typeface="HK Grotesk Bold"/>
              </a:rPr>
              <a:t>ontexto:</a:t>
            </a:r>
            <a:r>
              <a:rPr lang="en-US" sz="3599" strike="noStrike" u="none">
                <a:solidFill>
                  <a:srgbClr val="F4F6FC"/>
                </a:solidFill>
                <a:latin typeface="HK Grotesk Bold"/>
              </a:rPr>
              <a:t> </a:t>
            </a:r>
          </a:p>
          <a:p>
            <a:pPr algn="ctr" marL="0" indent="0" lvl="0">
              <a:lnSpc>
                <a:spcPts val="4200"/>
              </a:lnSpc>
              <a:spcBef>
                <a:spcPct val="0"/>
              </a:spcBef>
            </a:pPr>
            <a:r>
              <a:rPr lang="en-US" sz="3000" strike="noStrike" u="none">
                <a:solidFill>
                  <a:srgbClr val="F4F6FC"/>
                </a:solidFill>
                <a:latin typeface="HK Grotesk"/>
              </a:rPr>
              <a:t>Oz es un país ficticio que está buscando ampliar su red nacional con 3 importantes ISP (Akado, Yota y Rostelecom) ya que su infraestructura actual no abastece la demanda. Se formó un comité entre Oz y los ISP para encontrar una solución</a:t>
            </a:r>
          </a:p>
        </p:txBody>
      </p:sp>
      <p:sp>
        <p:nvSpPr>
          <p:cNvPr name="TextBox 10" id="10"/>
          <p:cNvSpPr txBox="true"/>
          <p:nvPr/>
        </p:nvSpPr>
        <p:spPr>
          <a:xfrm rot="0">
            <a:off x="4593588" y="6076252"/>
            <a:ext cx="9100825" cy="2230755"/>
          </a:xfrm>
          <a:prstGeom prst="rect">
            <a:avLst/>
          </a:prstGeom>
        </p:spPr>
        <p:txBody>
          <a:bodyPr anchor="t" rtlCol="false" tIns="0" lIns="0" bIns="0" rIns="0">
            <a:spAutoFit/>
          </a:bodyPr>
          <a:lstStyle/>
          <a:p>
            <a:pPr algn="ctr" marL="0" indent="0" lvl="0">
              <a:lnSpc>
                <a:spcPts val="5039"/>
              </a:lnSpc>
              <a:spcBef>
                <a:spcPct val="0"/>
              </a:spcBef>
            </a:pPr>
            <a:r>
              <a:rPr lang="en-US" sz="3599" strike="noStrike" u="sng">
                <a:solidFill>
                  <a:srgbClr val="F4F6FC"/>
                </a:solidFill>
                <a:latin typeface="HK Grotesk Medium"/>
              </a:rPr>
              <a:t>Objetivo: </a:t>
            </a:r>
          </a:p>
          <a:p>
            <a:pPr algn="ctr" marL="0" indent="0" lvl="0">
              <a:lnSpc>
                <a:spcPts val="4200"/>
              </a:lnSpc>
              <a:spcBef>
                <a:spcPct val="0"/>
              </a:spcBef>
            </a:pPr>
            <a:r>
              <a:rPr lang="en-US" sz="3000" strike="noStrike" u="none">
                <a:solidFill>
                  <a:srgbClr val="F4F6FC"/>
                </a:solidFill>
                <a:latin typeface="HK Grotesk"/>
              </a:rPr>
              <a:t>Diseñar, implementar y presentar la mejor solución de red para Oz, cumpliendo con requisitos de eficiencia, escalabilidad y costos.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sp>
        <p:nvSpPr>
          <p:cNvPr name="Freeform 2" id="2"/>
          <p:cNvSpPr/>
          <p:nvPr/>
        </p:nvSpPr>
        <p:spPr>
          <a:xfrm flipH="false" flipV="false" rot="0">
            <a:off x="-173677" y="-296240"/>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8492608" y="3990980"/>
            <a:ext cx="8583691" cy="2066915"/>
          </a:xfrm>
          <a:prstGeom prst="rect">
            <a:avLst/>
          </a:prstGeom>
        </p:spPr>
        <p:txBody>
          <a:bodyPr anchor="t" rtlCol="false" tIns="0" lIns="0" bIns="0" rIns="0">
            <a:spAutoFit/>
          </a:bodyPr>
          <a:lstStyle/>
          <a:p>
            <a:pPr algn="ctr">
              <a:lnSpc>
                <a:spcPts val="16800"/>
              </a:lnSpc>
            </a:pPr>
            <a:r>
              <a:rPr lang="en-US" sz="12000">
                <a:solidFill>
                  <a:srgbClr val="CAE8FF"/>
                </a:solidFill>
                <a:latin typeface="HK Grotesk Bold"/>
              </a:rPr>
              <a:t>TOPOLOGIA</a:t>
            </a:r>
          </a:p>
        </p:txBody>
      </p:sp>
      <p:sp>
        <p:nvSpPr>
          <p:cNvPr name="Freeform 4" id="4"/>
          <p:cNvSpPr/>
          <p:nvPr/>
        </p:nvSpPr>
        <p:spPr>
          <a:xfrm flipH="false" flipV="false" rot="0">
            <a:off x="3684462" y="1761160"/>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34269" y="4411040"/>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3892408" y="6468440"/>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sp>
        <p:nvSpPr>
          <p:cNvPr name="Freeform 2" id="2"/>
          <p:cNvSpPr/>
          <p:nvPr/>
        </p:nvSpPr>
        <p:spPr>
          <a:xfrm flipH="false" flipV="false" rot="0">
            <a:off x="-173677" y="-296240"/>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684462" y="1761160"/>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34269" y="4411040"/>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3892408" y="6468440"/>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555705" y="263887"/>
            <a:ext cx="15176591" cy="9759225"/>
          </a:xfrm>
          <a:custGeom>
            <a:avLst/>
            <a:gdLst/>
            <a:ahLst/>
            <a:cxnLst/>
            <a:rect r="r" b="b" t="t" l="l"/>
            <a:pathLst>
              <a:path h="9759225" w="15176591">
                <a:moveTo>
                  <a:pt x="0" y="0"/>
                </a:moveTo>
                <a:lnTo>
                  <a:pt x="15176590" y="0"/>
                </a:lnTo>
                <a:lnTo>
                  <a:pt x="15176590" y="9759226"/>
                </a:lnTo>
                <a:lnTo>
                  <a:pt x="0" y="9759226"/>
                </a:lnTo>
                <a:lnTo>
                  <a:pt x="0" y="0"/>
                </a:lnTo>
                <a:close/>
              </a:path>
            </a:pathLst>
          </a:custGeom>
          <a:blipFill>
            <a:blip r:embed="rId4"/>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p:cSld>
    <p:bg>
      <p:bgPr>
        <a:solidFill>
          <a:srgbClr val="050A30"/>
        </a:solidFill>
      </p:bgPr>
    </p:bg>
    <p:spTree>
      <p:nvGrpSpPr>
        <p:cNvPr id="1" name=""/>
        <p:cNvGrpSpPr/>
        <p:nvPr/>
      </p:nvGrpSpPr>
      <p:grpSpPr>
        <a:xfrm>
          <a:off x="0" y="0"/>
          <a:ext cx="0" cy="0"/>
          <a:chOff x="0" y="0"/>
          <a:chExt cx="0" cy="0"/>
        </a:xfrm>
      </p:grpSpPr>
      <p:sp>
        <p:nvSpPr>
          <p:cNvPr name="TextBox 2" id="2"/>
          <p:cNvSpPr txBox="true"/>
          <p:nvPr/>
        </p:nvSpPr>
        <p:spPr>
          <a:xfrm rot="0">
            <a:off x="1028700" y="2639695"/>
            <a:ext cx="16230600" cy="4740911"/>
          </a:xfrm>
          <a:prstGeom prst="rect">
            <a:avLst/>
          </a:prstGeom>
        </p:spPr>
        <p:txBody>
          <a:bodyPr anchor="t" rtlCol="false" tIns="0" lIns="0" bIns="0" rIns="0">
            <a:spAutoFit/>
          </a:bodyPr>
          <a:lstStyle/>
          <a:p>
            <a:pPr algn="ctr">
              <a:lnSpc>
                <a:spcPts val="19039"/>
              </a:lnSpc>
            </a:pPr>
            <a:r>
              <a:rPr lang="en-US" sz="13599">
                <a:solidFill>
                  <a:srgbClr val="CAE8FF"/>
                </a:solidFill>
                <a:latin typeface="HK Grotesk Bold"/>
              </a:rPr>
              <a:t>AREAS DE LA TOPOLOGIA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404216" y="1935092"/>
            <a:ext cx="6213029" cy="6416817"/>
            <a:chOff x="0" y="0"/>
            <a:chExt cx="6350000" cy="6558280"/>
          </a:xfrm>
        </p:grpSpPr>
        <p:sp>
          <p:nvSpPr>
            <p:cNvPr name="Freeform 3" id="3"/>
            <p:cNvSpPr/>
            <p:nvPr/>
          </p:nvSpPr>
          <p:spPr>
            <a:xfrm flipH="false" flipV="false" rot="0">
              <a:off x="74930" y="74930"/>
              <a:ext cx="6200140" cy="6408420"/>
            </a:xfrm>
            <a:custGeom>
              <a:avLst/>
              <a:gdLst/>
              <a:ahLst/>
              <a:cxnLst/>
              <a:rect r="r" b="b" t="t" l="l"/>
              <a:pathLst>
                <a:path h="6408420" w="620014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2"/>
              <a:stretch>
                <a:fillRect l="-27433" t="0" r="-27433" b="0"/>
              </a:stretch>
            </a:blipFill>
          </p:spPr>
        </p:sp>
        <p:sp>
          <p:nvSpPr>
            <p:cNvPr name="Freeform 4" id="4"/>
            <p:cNvSpPr/>
            <p:nvPr/>
          </p:nvSpPr>
          <p:spPr>
            <a:xfrm flipH="false" flipV="false" rot="0">
              <a:off x="0" y="0"/>
              <a:ext cx="6350000" cy="6558280"/>
            </a:xfrm>
            <a:custGeom>
              <a:avLst/>
              <a:gdLst/>
              <a:ahLst/>
              <a:cxnLst/>
              <a:rect r="r" b="b" t="t" l="l"/>
              <a:pathLst>
                <a:path h="6558280" w="635000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12229D"/>
            </a:solidFill>
          </p:spPr>
        </p:sp>
      </p:grpSp>
      <p:sp>
        <p:nvSpPr>
          <p:cNvPr name="TextBox 5" id="5"/>
          <p:cNvSpPr txBox="true"/>
          <p:nvPr/>
        </p:nvSpPr>
        <p:spPr>
          <a:xfrm rot="0">
            <a:off x="1713623" y="962025"/>
            <a:ext cx="8583691" cy="9058275"/>
          </a:xfrm>
          <a:prstGeom prst="rect">
            <a:avLst/>
          </a:prstGeom>
        </p:spPr>
        <p:txBody>
          <a:bodyPr anchor="t" rtlCol="false" tIns="0" lIns="0" bIns="0" rIns="0">
            <a:spAutoFit/>
          </a:bodyPr>
          <a:lstStyle/>
          <a:p>
            <a:pPr>
              <a:lnSpc>
                <a:spcPts val="4200"/>
              </a:lnSpc>
            </a:pPr>
          </a:p>
          <a:p>
            <a:pPr algn="just" marL="647702" indent="-323851" lvl="1">
              <a:lnSpc>
                <a:spcPts val="4200"/>
              </a:lnSpc>
              <a:buFont typeface="Arial"/>
              <a:buChar char="•"/>
            </a:pPr>
            <a:r>
              <a:rPr lang="en-US" sz="3000">
                <a:solidFill>
                  <a:srgbClr val="F4F6FC"/>
                </a:solidFill>
                <a:latin typeface="HK Grotesk Medium"/>
              </a:rPr>
              <a:t>Topología: Hub and Spoke. En esta topología, hay un punto central (el "Hub") que se conecta a varios sitios remotos (los "Spokes").</a:t>
            </a:r>
          </a:p>
          <a:p>
            <a:pPr algn="just" marL="647702" indent="-323851" lvl="1">
              <a:lnSpc>
                <a:spcPts val="4200"/>
              </a:lnSpc>
              <a:buFont typeface="Arial"/>
              <a:buChar char="•"/>
            </a:pPr>
            <a:r>
              <a:rPr lang="en-US" sz="3000">
                <a:solidFill>
                  <a:srgbClr val="F4F6FC"/>
                </a:solidFill>
                <a:latin typeface="HK Grotesk Medium"/>
              </a:rPr>
              <a:t>Protocolos de Enrutamiento:</a:t>
            </a:r>
          </a:p>
          <a:p>
            <a:pPr algn="just" marL="1295403" indent="-431801" lvl="2">
              <a:lnSpc>
                <a:spcPts val="4200"/>
              </a:lnSpc>
              <a:buFont typeface="Arial"/>
              <a:buChar char="⚬"/>
            </a:pPr>
            <a:r>
              <a:rPr lang="en-US" sz="3000">
                <a:solidFill>
                  <a:srgbClr val="F4F6FC"/>
                </a:solidFill>
                <a:latin typeface="HK Grotesk Medium"/>
              </a:rPr>
              <a:t>OSPF (Open Shortest Path First) se utiliza entre los routers para enrutamiento interno en la red Akado. OSPF es un protocolo de enrutamiento de estado de enlace que calcula las rutas más cortas basadas en la topología de la red.</a:t>
            </a:r>
          </a:p>
          <a:p>
            <a:pPr algn="just" marL="1295403" indent="-431801" lvl="2">
              <a:lnSpc>
                <a:spcPts val="4200"/>
              </a:lnSpc>
              <a:buFont typeface="Arial"/>
              <a:buChar char="⚬"/>
            </a:pPr>
            <a:r>
              <a:rPr lang="en-US" sz="3000">
                <a:solidFill>
                  <a:srgbClr val="F4F6FC"/>
                </a:solidFill>
                <a:latin typeface="HK Grotesk Medium"/>
              </a:rPr>
              <a:t>RIP (Routing Information Protocol) se utiliza hacia los hosts en los departamentos. RIP es un protocolo de enrutamiento de vector de distancia que anuncia rutas y toma decisiones basadas en el número de saltos.</a:t>
            </a:r>
          </a:p>
          <a:p>
            <a:pPr algn="just">
              <a:lnSpc>
                <a:spcPts val="4200"/>
              </a:lnSpc>
            </a:pPr>
          </a:p>
        </p:txBody>
      </p:sp>
      <p:sp>
        <p:nvSpPr>
          <p:cNvPr name="TextBox 6" id="6"/>
          <p:cNvSpPr txBox="true"/>
          <p:nvPr/>
        </p:nvSpPr>
        <p:spPr>
          <a:xfrm rot="0">
            <a:off x="3326037" y="62283"/>
            <a:ext cx="5358863" cy="1284603"/>
          </a:xfrm>
          <a:prstGeom prst="rect">
            <a:avLst/>
          </a:prstGeom>
        </p:spPr>
        <p:txBody>
          <a:bodyPr anchor="t" rtlCol="false" tIns="0" lIns="0" bIns="0" rIns="0">
            <a:spAutoFit/>
          </a:bodyPr>
          <a:lstStyle/>
          <a:p>
            <a:pPr algn="ctr">
              <a:lnSpc>
                <a:spcPts val="10488"/>
              </a:lnSpc>
            </a:pPr>
            <a:r>
              <a:rPr lang="en-US" sz="7491">
                <a:solidFill>
                  <a:srgbClr val="CAE8FF"/>
                </a:solidFill>
                <a:latin typeface="HK Grotesk Bold"/>
              </a:rPr>
              <a:t>AKADO</a:t>
            </a:r>
          </a:p>
        </p:txBody>
      </p:sp>
      <p:sp>
        <p:nvSpPr>
          <p:cNvPr name="Freeform 7" id="7"/>
          <p:cNvSpPr/>
          <p:nvPr/>
        </p:nvSpPr>
        <p:spPr>
          <a:xfrm flipH="false" flipV="false" rot="2700000">
            <a:off x="-1181282" y="6823620"/>
            <a:ext cx="5376539" cy="3978639"/>
          </a:xfrm>
          <a:custGeom>
            <a:avLst/>
            <a:gdLst/>
            <a:ahLst/>
            <a:cxnLst/>
            <a:rect r="r" b="b" t="t" l="l"/>
            <a:pathLst>
              <a:path h="3978639" w="5376539">
                <a:moveTo>
                  <a:pt x="0" y="0"/>
                </a:moveTo>
                <a:lnTo>
                  <a:pt x="5376539" y="0"/>
                </a:lnTo>
                <a:lnTo>
                  <a:pt x="5376539" y="3978639"/>
                </a:lnTo>
                <a:lnTo>
                  <a:pt x="0" y="39786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8100000">
            <a:off x="14204722" y="-551261"/>
            <a:ext cx="5376539" cy="3978639"/>
          </a:xfrm>
          <a:custGeom>
            <a:avLst/>
            <a:gdLst/>
            <a:ahLst/>
            <a:cxnLst/>
            <a:rect r="r" b="b" t="t" l="l"/>
            <a:pathLst>
              <a:path h="3978639" w="5376539">
                <a:moveTo>
                  <a:pt x="0" y="0"/>
                </a:moveTo>
                <a:lnTo>
                  <a:pt x="5376539" y="0"/>
                </a:lnTo>
                <a:lnTo>
                  <a:pt x="5376539" y="3978639"/>
                </a:lnTo>
                <a:lnTo>
                  <a:pt x="0" y="39786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404216" y="1935092"/>
            <a:ext cx="6213029" cy="6416817"/>
            <a:chOff x="0" y="0"/>
            <a:chExt cx="6350000" cy="6558280"/>
          </a:xfrm>
        </p:grpSpPr>
        <p:sp>
          <p:nvSpPr>
            <p:cNvPr name="Freeform 3" id="3"/>
            <p:cNvSpPr/>
            <p:nvPr/>
          </p:nvSpPr>
          <p:spPr>
            <a:xfrm flipH="false" flipV="false" rot="0">
              <a:off x="74930" y="74930"/>
              <a:ext cx="6200140" cy="6408420"/>
            </a:xfrm>
            <a:custGeom>
              <a:avLst/>
              <a:gdLst/>
              <a:ahLst/>
              <a:cxnLst/>
              <a:rect r="r" b="b" t="t" l="l"/>
              <a:pathLst>
                <a:path h="6408420" w="620014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2"/>
              <a:stretch>
                <a:fillRect l="-49383" t="0" r="-49383" b="0"/>
              </a:stretch>
            </a:blipFill>
          </p:spPr>
        </p:sp>
        <p:sp>
          <p:nvSpPr>
            <p:cNvPr name="Freeform 4" id="4"/>
            <p:cNvSpPr/>
            <p:nvPr/>
          </p:nvSpPr>
          <p:spPr>
            <a:xfrm flipH="false" flipV="false" rot="0">
              <a:off x="0" y="0"/>
              <a:ext cx="6350000" cy="6558280"/>
            </a:xfrm>
            <a:custGeom>
              <a:avLst/>
              <a:gdLst/>
              <a:ahLst/>
              <a:cxnLst/>
              <a:rect r="r" b="b" t="t" l="l"/>
              <a:pathLst>
                <a:path h="6558280" w="635000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12229D"/>
            </a:solidFill>
          </p:spPr>
        </p:sp>
      </p:grpSp>
      <p:sp>
        <p:nvSpPr>
          <p:cNvPr name="TextBox 5" id="5"/>
          <p:cNvSpPr txBox="true"/>
          <p:nvPr/>
        </p:nvSpPr>
        <p:spPr>
          <a:xfrm rot="0">
            <a:off x="2070972" y="718872"/>
            <a:ext cx="7868993" cy="9767052"/>
          </a:xfrm>
          <a:prstGeom prst="rect">
            <a:avLst/>
          </a:prstGeom>
        </p:spPr>
        <p:txBody>
          <a:bodyPr anchor="t" rtlCol="false" tIns="0" lIns="0" bIns="0" rIns="0">
            <a:spAutoFit/>
          </a:bodyPr>
          <a:lstStyle/>
          <a:p>
            <a:pPr>
              <a:lnSpc>
                <a:spcPts val="3850"/>
              </a:lnSpc>
            </a:pPr>
          </a:p>
          <a:p>
            <a:pPr algn="just" marL="593772" indent="-296886" lvl="1">
              <a:lnSpc>
                <a:spcPts val="3850"/>
              </a:lnSpc>
              <a:buFont typeface="Arial"/>
              <a:buChar char="•"/>
            </a:pPr>
            <a:r>
              <a:rPr lang="en-US" sz="2750">
                <a:solidFill>
                  <a:srgbClr val="F4F6FC"/>
                </a:solidFill>
                <a:latin typeface="HK Grotesk Medium"/>
              </a:rPr>
              <a:t>Topología: Árbol. La topología en árbol conecta varios dispositivos en una jerarquía de nodos, lo que permite eficiencia en los enlaces y redundancia.</a:t>
            </a:r>
          </a:p>
          <a:p>
            <a:pPr algn="just" marL="593772" indent="-296886" lvl="1">
              <a:lnSpc>
                <a:spcPts val="3850"/>
              </a:lnSpc>
              <a:buFont typeface="Arial"/>
              <a:buChar char="•"/>
            </a:pPr>
            <a:r>
              <a:rPr lang="en-US" sz="2750">
                <a:solidFill>
                  <a:srgbClr val="F4F6FC"/>
                </a:solidFill>
                <a:latin typeface="HK Grotesk Medium"/>
              </a:rPr>
              <a:t>Protocolos de Enrutamiento:</a:t>
            </a:r>
          </a:p>
          <a:p>
            <a:pPr algn="just" marL="1187545" indent="-395848" lvl="2">
              <a:lnSpc>
                <a:spcPts val="3850"/>
              </a:lnSpc>
              <a:buFont typeface="Arial"/>
              <a:buChar char="⚬"/>
            </a:pPr>
            <a:r>
              <a:rPr lang="en-US" sz="2750">
                <a:solidFill>
                  <a:srgbClr val="F4F6FC"/>
                </a:solidFill>
                <a:latin typeface="HK Grotesk Medium"/>
              </a:rPr>
              <a:t>OSPF (Open Shortest Path First) se utiliza para el enrutamiento interno en la red Yota. OSPF es un protocolo de enrutamiento de estado de enlace que calcula las rutas más cortas basadas en la topología de la red.</a:t>
            </a:r>
          </a:p>
          <a:p>
            <a:pPr algn="just" marL="1187545" indent="-395848" lvl="2">
              <a:lnSpc>
                <a:spcPts val="3850"/>
              </a:lnSpc>
              <a:buFont typeface="Arial"/>
              <a:buChar char="⚬"/>
            </a:pPr>
            <a:r>
              <a:rPr lang="en-US" sz="2750">
                <a:solidFill>
                  <a:srgbClr val="F4F6FC"/>
                </a:solidFill>
                <a:latin typeface="HK Grotesk Medium"/>
              </a:rPr>
              <a:t>EIGRP (Enhanced Interior Gateway Routing Protocol) se utiliza en algunos lugares debido a su eficiencia y convergencia rápida. EIGRP es un protocolo propietario de Cisco que combina características de enrutamiento de vector de distancia y enrutamiento de estado de enlace.</a:t>
            </a:r>
          </a:p>
          <a:p>
            <a:pPr algn="just">
              <a:lnSpc>
                <a:spcPts val="3850"/>
              </a:lnSpc>
            </a:pPr>
          </a:p>
        </p:txBody>
      </p:sp>
      <p:sp>
        <p:nvSpPr>
          <p:cNvPr name="Freeform 6" id="6"/>
          <p:cNvSpPr/>
          <p:nvPr/>
        </p:nvSpPr>
        <p:spPr>
          <a:xfrm flipH="false" flipV="false" rot="2700000">
            <a:off x="-1181282" y="6823620"/>
            <a:ext cx="5376539" cy="3978639"/>
          </a:xfrm>
          <a:custGeom>
            <a:avLst/>
            <a:gdLst/>
            <a:ahLst/>
            <a:cxnLst/>
            <a:rect r="r" b="b" t="t" l="l"/>
            <a:pathLst>
              <a:path h="3978639" w="5376539">
                <a:moveTo>
                  <a:pt x="0" y="0"/>
                </a:moveTo>
                <a:lnTo>
                  <a:pt x="5376539" y="0"/>
                </a:lnTo>
                <a:lnTo>
                  <a:pt x="5376539" y="3978639"/>
                </a:lnTo>
                <a:lnTo>
                  <a:pt x="0" y="39786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8100000">
            <a:off x="14204722" y="-551261"/>
            <a:ext cx="5376539" cy="3978639"/>
          </a:xfrm>
          <a:custGeom>
            <a:avLst/>
            <a:gdLst/>
            <a:ahLst/>
            <a:cxnLst/>
            <a:rect r="r" b="b" t="t" l="l"/>
            <a:pathLst>
              <a:path h="3978639" w="5376539">
                <a:moveTo>
                  <a:pt x="0" y="0"/>
                </a:moveTo>
                <a:lnTo>
                  <a:pt x="5376539" y="0"/>
                </a:lnTo>
                <a:lnTo>
                  <a:pt x="5376539" y="3978639"/>
                </a:lnTo>
                <a:lnTo>
                  <a:pt x="0" y="39786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3326037" y="62283"/>
            <a:ext cx="5358863" cy="1284603"/>
          </a:xfrm>
          <a:prstGeom prst="rect">
            <a:avLst/>
          </a:prstGeom>
        </p:spPr>
        <p:txBody>
          <a:bodyPr anchor="t" rtlCol="false" tIns="0" lIns="0" bIns="0" rIns="0">
            <a:spAutoFit/>
          </a:bodyPr>
          <a:lstStyle/>
          <a:p>
            <a:pPr algn="ctr">
              <a:lnSpc>
                <a:spcPts val="10488"/>
              </a:lnSpc>
            </a:pPr>
            <a:r>
              <a:rPr lang="en-US" sz="7491">
                <a:solidFill>
                  <a:srgbClr val="CAE8FF"/>
                </a:solidFill>
                <a:latin typeface="HK Grotesk Bold"/>
              </a:rPr>
              <a:t>YOTA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404216" y="1935092"/>
            <a:ext cx="6213029" cy="6416817"/>
            <a:chOff x="0" y="0"/>
            <a:chExt cx="6350000" cy="6558280"/>
          </a:xfrm>
        </p:grpSpPr>
        <p:sp>
          <p:nvSpPr>
            <p:cNvPr name="Freeform 3" id="3"/>
            <p:cNvSpPr/>
            <p:nvPr/>
          </p:nvSpPr>
          <p:spPr>
            <a:xfrm flipH="false" flipV="false" rot="0">
              <a:off x="74930" y="74930"/>
              <a:ext cx="6200140" cy="6408420"/>
            </a:xfrm>
            <a:custGeom>
              <a:avLst/>
              <a:gdLst/>
              <a:ahLst/>
              <a:cxnLst/>
              <a:rect r="r" b="b" t="t" l="l"/>
              <a:pathLst>
                <a:path h="6408420" w="620014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2"/>
              <a:stretch>
                <a:fillRect l="-53359" t="0" r="-53359" b="0"/>
              </a:stretch>
            </a:blipFill>
          </p:spPr>
        </p:sp>
        <p:sp>
          <p:nvSpPr>
            <p:cNvPr name="Freeform 4" id="4"/>
            <p:cNvSpPr/>
            <p:nvPr/>
          </p:nvSpPr>
          <p:spPr>
            <a:xfrm flipH="false" flipV="false" rot="0">
              <a:off x="0" y="0"/>
              <a:ext cx="6350000" cy="6558280"/>
            </a:xfrm>
            <a:custGeom>
              <a:avLst/>
              <a:gdLst/>
              <a:ahLst/>
              <a:cxnLst/>
              <a:rect r="r" b="b" t="t" l="l"/>
              <a:pathLst>
                <a:path h="6558280" w="635000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12229D"/>
            </a:solidFill>
          </p:spPr>
        </p:sp>
      </p:grpSp>
      <p:sp>
        <p:nvSpPr>
          <p:cNvPr name="TextBox 5" id="5"/>
          <p:cNvSpPr txBox="true"/>
          <p:nvPr/>
        </p:nvSpPr>
        <p:spPr>
          <a:xfrm rot="0">
            <a:off x="1713623" y="962025"/>
            <a:ext cx="8583691" cy="9058275"/>
          </a:xfrm>
          <a:prstGeom prst="rect">
            <a:avLst/>
          </a:prstGeom>
        </p:spPr>
        <p:txBody>
          <a:bodyPr anchor="t" rtlCol="false" tIns="0" lIns="0" bIns="0" rIns="0">
            <a:spAutoFit/>
          </a:bodyPr>
          <a:lstStyle/>
          <a:p>
            <a:pPr>
              <a:lnSpc>
                <a:spcPts val="4200"/>
              </a:lnSpc>
            </a:pPr>
          </a:p>
          <a:p>
            <a:pPr algn="just" marL="647702" indent="-323851" lvl="1">
              <a:lnSpc>
                <a:spcPts val="4200"/>
              </a:lnSpc>
              <a:buFont typeface="Arial"/>
              <a:buChar char="•"/>
            </a:pPr>
            <a:r>
              <a:rPr lang="en-US" sz="3000">
                <a:solidFill>
                  <a:srgbClr val="F4F6FC"/>
                </a:solidFill>
                <a:latin typeface="HK Grotesk Medium"/>
              </a:rPr>
              <a:t>Topología: Tres capas. La topología de tres capas divide la red en tres niveles (núcleo, distribución y acceso), lo que proporciona escalabilidad y facilidad de administración.</a:t>
            </a:r>
          </a:p>
          <a:p>
            <a:pPr algn="just" marL="647702" indent="-323851" lvl="1">
              <a:lnSpc>
                <a:spcPts val="4200"/>
              </a:lnSpc>
              <a:buFont typeface="Arial"/>
              <a:buChar char="•"/>
            </a:pPr>
            <a:r>
              <a:rPr lang="en-US" sz="3000">
                <a:solidFill>
                  <a:srgbClr val="F4F6FC"/>
                </a:solidFill>
                <a:latin typeface="HK Grotesk Medium"/>
              </a:rPr>
              <a:t>Protocolos de Enrutamiento:</a:t>
            </a:r>
          </a:p>
          <a:p>
            <a:pPr algn="just" marL="1295403" indent="-431801" lvl="2">
              <a:lnSpc>
                <a:spcPts val="4200"/>
              </a:lnSpc>
              <a:buFont typeface="Arial"/>
              <a:buChar char="⚬"/>
            </a:pPr>
            <a:r>
              <a:rPr lang="en-US" sz="3000">
                <a:solidFill>
                  <a:srgbClr val="F4F6FC"/>
                </a:solidFill>
                <a:latin typeface="HK Grotesk Medium"/>
              </a:rPr>
              <a:t>RIP (Routing Information Protocol) se utiliza en algunos lugares, posiblemente en las redes de acceso, debido a su simplicidad. RIP anuncia rutas y toma decisiones basadas en el número de saltos.</a:t>
            </a:r>
          </a:p>
          <a:p>
            <a:pPr algn="just" marL="1295403" indent="-431801" lvl="2">
              <a:lnSpc>
                <a:spcPts val="4200"/>
              </a:lnSpc>
              <a:buFont typeface="Arial"/>
              <a:buChar char="⚬"/>
            </a:pPr>
            <a:r>
              <a:rPr lang="en-US" sz="3000">
                <a:solidFill>
                  <a:srgbClr val="F4F6FC"/>
                </a:solidFill>
                <a:latin typeface="HK Grotesk Medium"/>
              </a:rPr>
              <a:t>EIGRP (Enhanced Interior Gateway Routing Protocol) se usa en otras partes debido a su eficiencia y características avanzadas. EIGRP es un protocolo propietario de Cisco.</a:t>
            </a:r>
          </a:p>
          <a:p>
            <a:pPr algn="just">
              <a:lnSpc>
                <a:spcPts val="4200"/>
              </a:lnSpc>
            </a:pPr>
          </a:p>
        </p:txBody>
      </p:sp>
      <p:sp>
        <p:nvSpPr>
          <p:cNvPr name="Freeform 6" id="6"/>
          <p:cNvSpPr/>
          <p:nvPr/>
        </p:nvSpPr>
        <p:spPr>
          <a:xfrm flipH="false" flipV="false" rot="2700000">
            <a:off x="-1181282" y="6823620"/>
            <a:ext cx="5376539" cy="3978639"/>
          </a:xfrm>
          <a:custGeom>
            <a:avLst/>
            <a:gdLst/>
            <a:ahLst/>
            <a:cxnLst/>
            <a:rect r="r" b="b" t="t" l="l"/>
            <a:pathLst>
              <a:path h="3978639" w="5376539">
                <a:moveTo>
                  <a:pt x="0" y="0"/>
                </a:moveTo>
                <a:lnTo>
                  <a:pt x="5376539" y="0"/>
                </a:lnTo>
                <a:lnTo>
                  <a:pt x="5376539" y="3978639"/>
                </a:lnTo>
                <a:lnTo>
                  <a:pt x="0" y="39786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8100000">
            <a:off x="14204722" y="-551261"/>
            <a:ext cx="5376539" cy="3978639"/>
          </a:xfrm>
          <a:custGeom>
            <a:avLst/>
            <a:gdLst/>
            <a:ahLst/>
            <a:cxnLst/>
            <a:rect r="r" b="b" t="t" l="l"/>
            <a:pathLst>
              <a:path h="3978639" w="5376539">
                <a:moveTo>
                  <a:pt x="0" y="0"/>
                </a:moveTo>
                <a:lnTo>
                  <a:pt x="5376539" y="0"/>
                </a:lnTo>
                <a:lnTo>
                  <a:pt x="5376539" y="3978639"/>
                </a:lnTo>
                <a:lnTo>
                  <a:pt x="0" y="397863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2597962" y="140571"/>
            <a:ext cx="6815013" cy="1284603"/>
          </a:xfrm>
          <a:prstGeom prst="rect">
            <a:avLst/>
          </a:prstGeom>
        </p:spPr>
        <p:txBody>
          <a:bodyPr anchor="t" rtlCol="false" tIns="0" lIns="0" bIns="0" rIns="0">
            <a:spAutoFit/>
          </a:bodyPr>
          <a:lstStyle/>
          <a:p>
            <a:pPr algn="ctr">
              <a:lnSpc>
                <a:spcPts val="10488"/>
              </a:lnSpc>
            </a:pPr>
            <a:r>
              <a:rPr lang="en-US" sz="7491">
                <a:solidFill>
                  <a:srgbClr val="CAE8FF"/>
                </a:solidFill>
                <a:latin typeface="HK Grotesk Bold"/>
              </a:rPr>
              <a:t>ROSTELECOM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50A30"/>
        </a:solidFill>
      </p:bgPr>
    </p:bg>
    <p:spTree>
      <p:nvGrpSpPr>
        <p:cNvPr id="1" name=""/>
        <p:cNvGrpSpPr/>
        <p:nvPr/>
      </p:nvGrpSpPr>
      <p:grpSpPr>
        <a:xfrm>
          <a:off x="0" y="0"/>
          <a:ext cx="0" cy="0"/>
          <a:chOff x="0" y="0"/>
          <a:chExt cx="0" cy="0"/>
        </a:xfrm>
      </p:grpSpPr>
      <p:sp>
        <p:nvSpPr>
          <p:cNvPr name="Freeform 2" id="2"/>
          <p:cNvSpPr/>
          <p:nvPr/>
        </p:nvSpPr>
        <p:spPr>
          <a:xfrm flipH="false" flipV="false" rot="0">
            <a:off x="-473498" y="9028993"/>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408362" y="7955749"/>
            <a:ext cx="3442247" cy="4114800"/>
          </a:xfrm>
          <a:custGeom>
            <a:avLst/>
            <a:gdLst/>
            <a:ahLst/>
            <a:cxnLst/>
            <a:rect r="r" b="b" t="t" l="l"/>
            <a:pathLst>
              <a:path h="4114800" w="3442247">
                <a:moveTo>
                  <a:pt x="0" y="0"/>
                </a:moveTo>
                <a:lnTo>
                  <a:pt x="3442248" y="0"/>
                </a:lnTo>
                <a:lnTo>
                  <a:pt x="344224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7288760" y="9049584"/>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1170620" y="7976340"/>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5051017" y="9378911"/>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473498" y="-1695737"/>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3408362" y="-2768981"/>
            <a:ext cx="3442247" cy="4114800"/>
          </a:xfrm>
          <a:custGeom>
            <a:avLst/>
            <a:gdLst/>
            <a:ahLst/>
            <a:cxnLst/>
            <a:rect r="r" b="b" t="t" l="l"/>
            <a:pathLst>
              <a:path h="4114800" w="3442247">
                <a:moveTo>
                  <a:pt x="0" y="0"/>
                </a:moveTo>
                <a:lnTo>
                  <a:pt x="3442248" y="0"/>
                </a:lnTo>
                <a:lnTo>
                  <a:pt x="344224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7288760" y="-1675146"/>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1170620" y="-2748390"/>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5051017" y="-1345819"/>
            <a:ext cx="3442247" cy="4114800"/>
          </a:xfrm>
          <a:custGeom>
            <a:avLst/>
            <a:gdLst/>
            <a:ahLst/>
            <a:cxnLst/>
            <a:rect r="r" b="b" t="t" l="l"/>
            <a:pathLst>
              <a:path h="4114800" w="3442247">
                <a:moveTo>
                  <a:pt x="0" y="0"/>
                </a:moveTo>
                <a:lnTo>
                  <a:pt x="3442247" y="0"/>
                </a:lnTo>
                <a:lnTo>
                  <a:pt x="3442247"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2" id="12"/>
          <p:cNvSpPr txBox="true"/>
          <p:nvPr/>
        </p:nvSpPr>
        <p:spPr>
          <a:xfrm rot="0">
            <a:off x="4852155" y="3990980"/>
            <a:ext cx="8583691" cy="2066915"/>
          </a:xfrm>
          <a:prstGeom prst="rect">
            <a:avLst/>
          </a:prstGeom>
        </p:spPr>
        <p:txBody>
          <a:bodyPr anchor="t" rtlCol="false" tIns="0" lIns="0" bIns="0" rIns="0">
            <a:spAutoFit/>
          </a:bodyPr>
          <a:lstStyle/>
          <a:p>
            <a:pPr algn="ctr">
              <a:lnSpc>
                <a:spcPts val="16800"/>
              </a:lnSpc>
            </a:pPr>
            <a:r>
              <a:rPr lang="en-US" sz="12000">
                <a:solidFill>
                  <a:srgbClr val="CAE8FF"/>
                </a:solidFill>
                <a:latin typeface="HK Grotesk Bold"/>
              </a:rPr>
              <a:t>SUBREDES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DAFymniVud4</dc:identifier>
  <dcterms:modified xsi:type="dcterms:W3CDTF">2011-08-01T06:04:30Z</dcterms:modified>
  <cp:revision>1</cp:revision>
  <dc:title>Solución de red para Oz</dc:title>
</cp:coreProperties>
</file>

<file path=docProps/thumbnail.jpeg>
</file>